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955" r:id="rId2"/>
    <p:sldId id="1274" r:id="rId3"/>
    <p:sldId id="1275" r:id="rId4"/>
    <p:sldId id="1284" r:id="rId5"/>
    <p:sldId id="959" r:id="rId6"/>
    <p:sldId id="957" r:id="rId7"/>
    <p:sldId id="1283" r:id="rId8"/>
    <p:sldId id="1115" r:id="rId9"/>
    <p:sldId id="1114" r:id="rId10"/>
    <p:sldId id="1019" r:id="rId11"/>
    <p:sldId id="1022" r:id="rId12"/>
    <p:sldId id="1023" r:id="rId13"/>
    <p:sldId id="1013" r:id="rId14"/>
    <p:sldId id="1134" r:id="rId15"/>
    <p:sldId id="1278" r:id="rId16"/>
    <p:sldId id="1279" r:id="rId17"/>
    <p:sldId id="1280" r:id="rId18"/>
    <p:sldId id="1281" r:id="rId19"/>
    <p:sldId id="1286" r:id="rId20"/>
    <p:sldId id="1287" r:id="rId21"/>
    <p:sldId id="1288" r:id="rId22"/>
    <p:sldId id="1282" r:id="rId23"/>
    <p:sldId id="1110" r:id="rId24"/>
    <p:sldId id="1096" r:id="rId25"/>
    <p:sldId id="1097" r:id="rId26"/>
    <p:sldId id="1285" r:id="rId27"/>
    <p:sldId id="1289" r:id="rId28"/>
    <p:sldId id="1057" r:id="rId29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baker2" initials="s" lastIdx="1" clrIdx="0"/>
  <p:cmAuthor id="1" name="User Name" initials="UN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F55"/>
    <a:srgbClr val="663300"/>
    <a:srgbClr val="003300"/>
    <a:srgbClr val="F6EECA"/>
    <a:srgbClr val="F0E3AA"/>
    <a:srgbClr val="E9D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0012" autoAdjust="0"/>
  </p:normalViewPr>
  <p:slideViewPr>
    <p:cSldViewPr snapToGrid="0">
      <p:cViewPr varScale="1">
        <p:scale>
          <a:sx n="79" d="100"/>
          <a:sy n="79" d="100"/>
        </p:scale>
        <p:origin x="1126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160937" cy="36648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1"/>
            <a:ext cx="4160937" cy="36648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4621755-2880-42B8-ADF1-5C16BFD48B4A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8715"/>
            <a:ext cx="4160937" cy="36648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C0929FA9-F5B5-466A-B767-E46F15DE2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3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57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57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77B4CE94-0EB3-41F8-A42F-5C62AF8E4BD5}" type="datetimeFigureOut">
              <a:rPr lang="en-US" smtClean="0"/>
              <a:pPr/>
              <a:t>8/27/2016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858E4891-C06B-4684-A73C-A6F8C58696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5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Inequality</a:t>
            </a:r>
            <a:r>
              <a:rPr lang="en-US" baseline="0" dirty="0" smtClean="0"/>
              <a:t> of income – 1% about 20%, wealth – 1% about 40%, richest 1% about 6 years longer than median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0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Moore (1911)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3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5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2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5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4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Gary</a:t>
            </a:r>
            <a:r>
              <a:rPr lang="en-US" baseline="0" dirty="0" smtClean="0"/>
              <a:t> Hamel and CK Prahalad introduced idea of core competency in an 1990 HBR 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4891-C06B-4684-A73C-A6F8C58696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7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236855"/>
            <a:ext cx="8447471" cy="892175"/>
          </a:xfrm>
          <a:prstGeom prst="rect">
            <a:avLst/>
          </a:prstGeom>
        </p:spPr>
        <p:txBody>
          <a:bodyPr lIns="0"/>
          <a:lstStyle>
            <a:lvl1pPr marL="0" indent="0"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4800" y="1459230"/>
            <a:ext cx="8496300" cy="52451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9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6DF1A-13E9-6240-872D-0A82CDF5AA3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C18F-1980-A048-8272-294D2F9C05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4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8B45-C992-414B-91A5-4AB17000DE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6553200"/>
            <a:ext cx="394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</a:rPr>
              <a:t>Song, Price, Guvenen, Bloom and von Wachter</a:t>
            </a:r>
            <a:endParaRPr lang="en-US" sz="1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26200"/>
            <a:ext cx="4730750" cy="39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5814" y="302788"/>
            <a:ext cx="88646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Firms and wage stagnation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Nicholas Bloom (Stanford)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(based on work with Fatih Guvenen, David Price, Ben Smith, Jae Song and Till von Wachter)</a:t>
            </a:r>
            <a:br>
              <a:rPr lang="en-US" sz="240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Berkeley IRLE August 26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2016</a:t>
            </a:r>
            <a:endParaRPr lang="en-US" sz="2000" b="0" dirty="0"/>
          </a:p>
        </p:txBody>
      </p:sp>
      <p:pic>
        <p:nvPicPr>
          <p:cNvPr id="6" name="Picture 4" descr="https://encrypted-tbn0.google.com/images?q=tbn:ANd9GcSfYxcFxxVTWqenPRlk1fyoQD0DlGGhKSUCwX9H52v2Ihic_RF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528" y="4635549"/>
            <a:ext cx="2316472" cy="21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" y="467278"/>
            <a:ext cx="8162925" cy="593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420"/>
            <a:ext cx="8972550" cy="892175"/>
          </a:xfrm>
        </p:spPr>
        <p:txBody>
          <a:bodyPr/>
          <a:lstStyle/>
          <a:p>
            <a:r>
              <a:rPr lang="en-US" dirty="0" smtClean="0"/>
              <a:t>3. The cross-sectional change 1981-2013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34150"/>
            <a:ext cx="8148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Note</a:t>
            </a:r>
            <a:r>
              <a:rPr lang="en-US" dirty="0" smtClean="0"/>
              <a:t>: Change in average log real annual pay for individuals in each percentile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" y="461962"/>
            <a:ext cx="8162925" cy="593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34150"/>
            <a:ext cx="91230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Note</a:t>
            </a:r>
            <a:r>
              <a:rPr lang="en-US" dirty="0" smtClean="0"/>
              <a:t>: Change in average log real pay for firms employing individuals in each percentile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18420"/>
            <a:ext cx="8972550" cy="892175"/>
          </a:xfrm>
        </p:spPr>
        <p:txBody>
          <a:bodyPr/>
          <a:lstStyle/>
          <a:p>
            <a:r>
              <a:rPr lang="en-US" dirty="0" smtClean="0"/>
              <a:t>3. The cross-sectional change 1981-2013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" y="461962"/>
            <a:ext cx="8162925" cy="59340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18420"/>
            <a:ext cx="8972550" cy="892175"/>
          </a:xfrm>
        </p:spPr>
        <p:txBody>
          <a:bodyPr/>
          <a:lstStyle/>
          <a:p>
            <a:r>
              <a:rPr lang="en-US" dirty="0" smtClean="0"/>
              <a:t>3. The cross-sectional change 1981-2013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2806"/>
            <a:ext cx="8447471" cy="892175"/>
          </a:xfrm>
        </p:spPr>
        <p:txBody>
          <a:bodyPr/>
          <a:lstStyle/>
          <a:p>
            <a:r>
              <a:rPr lang="en-US" dirty="0" smtClean="0"/>
              <a:t>Robustness: different sub-groups look 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5296"/>
            <a:ext cx="8496300" cy="5245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Location (region and county)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Plants or firms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Age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Industry (SIC 1-digit and SIC 4-digit average)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Continuing firm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5-year earnings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Minimum earnings cutoff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Benefits (Healthcare)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95" y="461962"/>
            <a:ext cx="8162925" cy="59340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8255"/>
            <a:ext cx="8972550" cy="892175"/>
          </a:xfrm>
        </p:spPr>
        <p:txBody>
          <a:bodyPr/>
          <a:lstStyle/>
          <a:p>
            <a:r>
              <a:rPr lang="en-US" dirty="0" smtClean="0"/>
              <a:t>Zooming in on the top 0.5%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324467" y="1947080"/>
            <a:ext cx="4380931" cy="48995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4442" y="60400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+370%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84442" y="2638339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+125%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84442" y="2963114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+110%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842"/>
            <a:ext cx="8722242" cy="711274"/>
          </a:xfrm>
        </p:spPr>
        <p:txBody>
          <a:bodyPr/>
          <a:lstStyle/>
          <a:p>
            <a:r>
              <a:rPr lang="en-US" dirty="0" smtClean="0"/>
              <a:t>Analysis with the Abowd</a:t>
            </a:r>
            <a:r>
              <a:rPr lang="en-US" dirty="0"/>
              <a:t>, Kramarz and Margolis (1999) and Card, Henning and Kline (2013)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434" y="1238292"/>
            <a:ext cx="88456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Statistical Model for Individual Log Annual Earnings</a:t>
            </a:r>
          </a:p>
          <a:p>
            <a:endParaRPr lang="en-US" sz="2200" dirty="0"/>
          </a:p>
          <a:p>
            <a:endParaRPr lang="en-US" sz="2200" dirty="0"/>
          </a:p>
          <a:p>
            <a:pPr marL="285750" indent="-285750">
              <a:buFontTx/>
              <a:buChar char="•"/>
            </a:pPr>
            <a:r>
              <a:rPr lang="en-US" sz="2200" dirty="0" smtClean="0"/>
              <a:t>Fixed worker component </a:t>
            </a:r>
            <a:r>
              <a:rPr lang="en-US" sz="2200" dirty="0" smtClean="0">
                <a:sym typeface="Symbol" panose="05050102010706020507" pitchFamily="18" charset="2"/>
              </a:rPr>
              <a:t> </a:t>
            </a:r>
            <a:r>
              <a:rPr lang="en-US" sz="2200" dirty="0" smtClean="0"/>
              <a:t>(e.g. education, innate ability, etc.)</a:t>
            </a:r>
          </a:p>
          <a:p>
            <a:pPr marL="285750" indent="-285750">
              <a:buFontTx/>
              <a:buChar char="•"/>
            </a:pPr>
            <a:r>
              <a:rPr lang="en-US" sz="2200" dirty="0" smtClean="0"/>
              <a:t>Fixed firm component </a:t>
            </a:r>
            <a:r>
              <a:rPr lang="en-US" sz="2200" dirty="0">
                <a:sym typeface="Symbol" panose="05050102010706020507" pitchFamily="18" charset="2"/>
              </a:rPr>
              <a:t> </a:t>
            </a:r>
            <a:r>
              <a:rPr lang="en-US" sz="2200" dirty="0" smtClean="0"/>
              <a:t>(e.g. rent sharing, efficiency wages, etc.) </a:t>
            </a:r>
          </a:p>
          <a:p>
            <a:pPr marL="285750" indent="-285750">
              <a:buFontTx/>
              <a:buChar char="•"/>
            </a:pPr>
            <a:r>
              <a:rPr lang="en-US" sz="2200" dirty="0" smtClean="0"/>
              <a:t>Time varying worker characteristics (here age and age squared)</a:t>
            </a:r>
          </a:p>
          <a:p>
            <a:pPr marL="285750" indent="-285750">
              <a:buFontTx/>
              <a:buChar char="•"/>
            </a:pPr>
            <a:endParaRPr lang="en-US" sz="2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789238" y="1656813"/>
          <a:ext cx="30448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4" imgW="1447800" imgH="228600" progId="Equation.3">
                  <p:embed/>
                </p:oleObj>
              </mc:Choice>
              <mc:Fallback>
                <p:oleObj name="Equation" r:id="rId4" imgW="1447800" imgH="2286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9238" y="1656813"/>
                        <a:ext cx="304482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1775" y="4165015"/>
            <a:ext cx="9273731" cy="14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b="1" dirty="0" smtClean="0">
                <a:solidFill>
                  <a:srgbClr val="0000FF"/>
                </a:solidFill>
              </a:rPr>
              <a:t>Estimate Separately in 7-Year Intervals from 1980 to 2013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1980-1986 (first)</a:t>
            </a:r>
            <a:r>
              <a:rPr lang="en-US" sz="2200" dirty="0" smtClean="0"/>
              <a:t>: 5.2m firms, 65m workers, 332m worker years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2007-2013 (last)</a:t>
            </a:r>
            <a:r>
              <a:rPr lang="en-US" sz="2200" dirty="0" smtClean="0"/>
              <a:t>: 5.2m firms, 81m workers, 414m worker-year</a:t>
            </a:r>
          </a:p>
        </p:txBody>
      </p:sp>
    </p:spTree>
    <p:extLst>
      <p:ext uri="{BB962C8B-B14F-4D97-AF65-F5344CB8AC3E}">
        <p14:creationId xmlns:p14="http://schemas.microsoft.com/office/powerpoint/2010/main" val="9303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2664" y="898875"/>
            <a:ext cx="8981336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Ignoring individual characteristics (X terms) we can write</a:t>
            </a: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/>
              <a:t>w</a:t>
            </a:r>
            <a:r>
              <a:rPr lang="en-US" sz="2400" dirty="0" smtClean="0"/>
              <a:t>here                     captures deviation pay from firm mean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842"/>
            <a:ext cx="8447471" cy="711274"/>
          </a:xfrm>
        </p:spPr>
        <p:txBody>
          <a:bodyPr/>
          <a:lstStyle/>
          <a:p>
            <a:r>
              <a:rPr lang="en-US" dirty="0" smtClean="0"/>
              <a:t>Decompositions of Variance in Earnings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833688" y="2413000"/>
          <a:ext cx="4633912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Equation" r:id="rId3" imgW="2070000" imgH="838080" progId="Equation.3">
                  <p:embed/>
                </p:oleObj>
              </mc:Choice>
              <mc:Fallback>
                <p:oleObj name="Equation" r:id="rId3" imgW="2070000" imgH="83808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3688" y="2413000"/>
                        <a:ext cx="4633912" cy="187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149227" y="4963454"/>
          <a:ext cx="1623929" cy="44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Equation" r:id="rId5" imgW="825500" imgH="228600" progId="Equation.3">
                  <p:embed/>
                </p:oleObj>
              </mc:Choice>
              <mc:Fallback>
                <p:oleObj name="Equation" r:id="rId5" imgW="825500" imgH="2286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9227" y="4963454"/>
                        <a:ext cx="1623929" cy="448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918427" y="817624"/>
          <a:ext cx="3469809" cy="5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Equation" r:id="rId7" imgW="1447800" imgH="228600" progId="Equation.3">
                  <p:embed/>
                </p:oleObj>
              </mc:Choice>
              <mc:Fallback>
                <p:oleObj name="Equation" r:id="rId7" imgW="1447800" imgH="2286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8427" y="817624"/>
                        <a:ext cx="3469809" cy="5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92156" y="444959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Segregation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75137" y="444959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8236" y="444959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Firm variance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3106454" y="3796145"/>
            <a:ext cx="267128" cy="65345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87027" y="3796145"/>
            <a:ext cx="0" cy="65345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51073" y="3796145"/>
            <a:ext cx="181627" cy="65345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6" y="598687"/>
            <a:ext cx="9468645" cy="5910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9213" y="527939"/>
            <a:ext cx="3567953" cy="595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4671" y="728187"/>
            <a:ext cx="3567953" cy="595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8656" y="3200580"/>
            <a:ext cx="8625679" cy="339568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8657" y="1733844"/>
            <a:ext cx="8646887" cy="84005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6865" y="83587"/>
            <a:ext cx="8447471" cy="892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Results for changes in variance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09571"/>
            <a:ext cx="40703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Note</a:t>
            </a:r>
            <a:r>
              <a:rPr lang="en-US" dirty="0" smtClean="0"/>
              <a:t>: Only the major terms are shown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135" y="428618"/>
            <a:ext cx="7749178" cy="6357937"/>
            <a:chOff x="466135" y="951461"/>
            <a:chExt cx="7304332" cy="5906539"/>
          </a:xfrm>
        </p:grpSpPr>
        <p:grpSp>
          <p:nvGrpSpPr>
            <p:cNvPr id="9" name="Group 8"/>
            <p:cNvGrpSpPr/>
            <p:nvPr/>
          </p:nvGrpSpPr>
          <p:grpSpPr>
            <a:xfrm>
              <a:off x="1310075" y="951461"/>
              <a:ext cx="6460392" cy="5906539"/>
              <a:chOff x="1310075" y="951461"/>
              <a:chExt cx="6460392" cy="59065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371"/>
              <a:stretch/>
            </p:blipFill>
            <p:spPr>
              <a:xfrm>
                <a:off x="1373533" y="951461"/>
                <a:ext cx="6396934" cy="590653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10075" y="3112693"/>
                <a:ext cx="962070" cy="31630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86276" y="3808919"/>
                <a:ext cx="962070" cy="316307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66135" y="3020290"/>
              <a:ext cx="165831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 in proportion of observations</a:t>
              </a:r>
              <a:br>
                <a:rPr lang="en-US" dirty="0" smtClean="0"/>
              </a:br>
              <a:r>
                <a:rPr lang="en-US" dirty="0" smtClean="0"/>
                <a:t>(1980-1986 to 2007-2013)</a:t>
              </a:r>
              <a:endParaRPr lang="en-US" dirty="0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396866" y="48952"/>
            <a:ext cx="8601662" cy="892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i="1" dirty="0" smtClean="0"/>
              <a:t>Rising</a:t>
            </a:r>
            <a:r>
              <a:rPr lang="en-US" dirty="0" smtClean="0"/>
              <a:t> sorting in 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338" y="116205"/>
            <a:ext cx="9008782" cy="892175"/>
          </a:xfrm>
        </p:spPr>
        <p:txBody>
          <a:bodyPr/>
          <a:lstStyle/>
          <a:p>
            <a:r>
              <a:rPr lang="en-US" dirty="0" smtClean="0"/>
              <a:t>Why – not clear? One driver is firm reorganization around “core competencies” aided by outsourcing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743" y="1419846"/>
            <a:ext cx="3724514" cy="462353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86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855"/>
            <a:ext cx="8726734" cy="892175"/>
          </a:xfrm>
        </p:spPr>
        <p:txBody>
          <a:bodyPr/>
          <a:lstStyle/>
          <a:p>
            <a:r>
              <a:rPr lang="en-US" dirty="0" smtClean="0"/>
              <a:t>Build on David Card &amp; co-authors work (Pat Kline, Ana Cardoso &amp; Joerg Heining) to study the 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512276"/>
            <a:ext cx="3942685" cy="47126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092" y="1512276"/>
            <a:ext cx="4132386" cy="47126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65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consultems.com/wp-content/uploads/2012/10/peopleso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581" y="3496977"/>
            <a:ext cx="2740011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upload.wikimedia.org/wikipedia/en/thumb/c/ca/Sodexo.svg/210px-Sodex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287" y="1098291"/>
            <a:ext cx="2350386" cy="7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919" y="1943313"/>
            <a:ext cx="361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Catering &amp; </a:t>
            </a:r>
            <a:r>
              <a:rPr lang="en-US" sz="2400" b="1" dirty="0"/>
              <a:t>f</a:t>
            </a:r>
            <a:r>
              <a:rPr lang="en-US" sz="2400" b="1" dirty="0" smtClean="0"/>
              <a:t>acilities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26850" y="457684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HR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32631" y="270342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Security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35184" y="4422438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 services</a:t>
            </a:r>
            <a:endParaRPr lang="en-US" sz="2400" b="1" dirty="0"/>
          </a:p>
        </p:txBody>
      </p:sp>
      <p:pic>
        <p:nvPicPr>
          <p:cNvPr id="4116" name="Picture 20" descr="http://www.iss247.com/wp-content/uploads/2013/04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241" y="1474196"/>
            <a:ext cx="2473162" cy="11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logok.org/wp-content/uploads/2014/03/Accenture-logo-1024x7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346" y="3165094"/>
            <a:ext cx="2255549" cy="169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40869" y="6033746"/>
            <a:ext cx="2136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Real estate</a:t>
            </a:r>
            <a:endParaRPr lang="en-US" sz="2400" b="1" dirty="0"/>
          </a:p>
        </p:txBody>
      </p:sp>
      <p:pic>
        <p:nvPicPr>
          <p:cNvPr id="4122" name="Picture 26" descr="https://upload.wikimedia.org/wikipedia/en/c/c0/ColliersInternatio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441" y="4901610"/>
            <a:ext cx="1560882" cy="10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i.forbesimg.com/media/lists/companies/general-electric_416x4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591" y="2660935"/>
            <a:ext cx="1807665" cy="18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944270" y="2579341"/>
            <a:ext cx="297712" cy="35087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55711" y="3617555"/>
            <a:ext cx="473122" cy="11541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09983" y="4292341"/>
            <a:ext cx="18319" cy="52324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429130" y="2769939"/>
            <a:ext cx="344273" cy="31976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348098" y="3727990"/>
            <a:ext cx="368211" cy="28293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76199" y="20638"/>
            <a:ext cx="9067801" cy="71596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dirty="0" smtClean="0"/>
              <a:t>The story as a one firm example – GE, which has had about 300k employees since the 1960s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3701795" y="242511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outsourced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54" y="1125620"/>
            <a:ext cx="6965677" cy="509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03" y="42563"/>
            <a:ext cx="9137651" cy="892175"/>
          </a:xfrm>
        </p:spPr>
        <p:txBody>
          <a:bodyPr/>
          <a:lstStyle/>
          <a:p>
            <a:r>
              <a:rPr lang="en-US" dirty="0" smtClean="0"/>
              <a:t>Matches rising occupational, educational and skill segregation in firms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044" y="1312535"/>
            <a:ext cx="85493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Handwerker (2016) shows rising US occupational segregation in establishments (and EIN firms) since 2000.</a:t>
            </a:r>
            <a:endParaRPr lang="en-US" sz="24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3849" y="2463894"/>
            <a:ext cx="9123352" cy="5245100"/>
          </a:xfrm>
        </p:spPr>
        <p:txBody>
          <a:bodyPr/>
          <a:lstStyle/>
          <a:p>
            <a:r>
              <a:rPr lang="en-US" dirty="0" smtClean="0"/>
              <a:t>See rising segregation in other measures and countries: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Card, Henning and Kline (2013): </a:t>
            </a:r>
            <a:r>
              <a:rPr lang="en-US" u="sng" dirty="0"/>
              <a:t>education and occupation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Barth, Bryson, Davis and Freedman (2014): </a:t>
            </a:r>
            <a:r>
              <a:rPr lang="en-US" u="sng" dirty="0"/>
              <a:t>e</a:t>
            </a:r>
            <a:r>
              <a:rPr lang="en-US" u="sng" dirty="0" smtClean="0"/>
              <a:t>ducation</a:t>
            </a:r>
            <a:r>
              <a:rPr lang="en-US" dirty="0" smtClean="0"/>
              <a:t> </a:t>
            </a:r>
            <a:endParaRPr lang="en-US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Hakanson, Lindqvist &amp; Vlachos (2015): </a:t>
            </a:r>
            <a:r>
              <a:rPr lang="en-US" u="sng" dirty="0"/>
              <a:t>c</a:t>
            </a:r>
            <a:r>
              <a:rPr lang="en-US" u="sng" dirty="0" smtClean="0"/>
              <a:t>ognitive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8857" y="1160820"/>
            <a:ext cx="9131905" cy="52451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Data: SSA, Census and CPS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Between firms (Firming up inequality) – the 2/3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b="1" dirty="0" smtClean="0"/>
              <a:t>Within firms (shrinking large-firm wage premium) – the 1/3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6198" y="2823521"/>
            <a:ext cx="9067801" cy="706383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657" y="20638"/>
            <a:ext cx="9067801" cy="71596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dirty="0" smtClean="0"/>
              <a:t>Outline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307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855"/>
            <a:ext cx="8663587" cy="892175"/>
          </a:xfrm>
        </p:spPr>
        <p:txBody>
          <a:bodyPr/>
          <a:lstStyle/>
          <a:p>
            <a:r>
              <a:rPr lang="en-US" dirty="0" smtClean="0"/>
              <a:t>Rising within firm inequality has occurred almost entirely within </a:t>
            </a:r>
            <a:r>
              <a:rPr lang="en-US" u="sng" dirty="0" smtClean="0"/>
              <a:t>large</a:t>
            </a:r>
            <a:r>
              <a:rPr lang="en-US" dirty="0" smtClean="0"/>
              <a:t> firms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799" y="1775020"/>
            <a:ext cx="851647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share of rising inequality within firms is </a:t>
            </a:r>
            <a:r>
              <a:rPr lang="en-US" sz="2400" dirty="0" smtClean="0">
                <a:sym typeface="Symbol" panose="05050102010706020507" pitchFamily="18" charset="2"/>
              </a:rPr>
              <a:t> </a:t>
            </a:r>
            <a:r>
              <a:rPr lang="en-US" sz="2400" dirty="0" smtClean="0"/>
              <a:t>30% overall</a:t>
            </a:r>
          </a:p>
          <a:p>
            <a:endParaRPr lang="en-US" sz="2400" dirty="0"/>
          </a:p>
          <a:p>
            <a:r>
              <a:rPr lang="en-US" sz="2400" dirty="0" smtClean="0"/>
              <a:t>It is only 14% in firms with &lt;10k employees, and only 6% in firms &lt;1k employees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0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34" y="494964"/>
            <a:ext cx="8347512" cy="6068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3"/>
            <a:ext cx="8749990" cy="892175"/>
          </a:xfrm>
        </p:spPr>
        <p:txBody>
          <a:bodyPr/>
          <a:lstStyle/>
          <a:p>
            <a:r>
              <a:rPr lang="en-US" dirty="0"/>
              <a:t>Firms </a:t>
            </a:r>
            <a:r>
              <a:rPr lang="en-US" dirty="0" smtClean="0"/>
              <a:t>100</a:t>
            </a:r>
            <a:r>
              <a:rPr lang="en-US" dirty="0"/>
              <a:t>≤</a:t>
            </a:r>
            <a:r>
              <a:rPr lang="en-US" dirty="0" smtClean="0"/>
              <a:t>employees&lt;1k, percentiles since 1981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0347" y="3678386"/>
            <a:ext cx="12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+45%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0347" y="4075423"/>
            <a:ext cx="12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+31%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34" y="494964"/>
            <a:ext cx="8347512" cy="6068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4786" y="2439227"/>
            <a:ext cx="12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+137%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3759" y="4937473"/>
            <a:ext cx="12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-7%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4800" y="30483"/>
            <a:ext cx="8749990" cy="892175"/>
          </a:xfrm>
        </p:spPr>
        <p:txBody>
          <a:bodyPr/>
          <a:lstStyle/>
          <a:p>
            <a:r>
              <a:rPr lang="en-US" dirty="0"/>
              <a:t>Firms </a:t>
            </a:r>
            <a:r>
              <a:rPr lang="en-US" dirty="0" smtClean="0"/>
              <a:t>10k≤employees, percentiles since 1981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53759" y="3718273"/>
            <a:ext cx="12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+45%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8553"/>
            <a:ext cx="9118744" cy="48600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7005" y="0"/>
            <a:ext cx="8749990" cy="892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The bottom end is the disappearing large firm wage premium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7004" y="0"/>
            <a:ext cx="8921739" cy="892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About half of this is industry compositional change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7003" y="1000991"/>
            <a:ext cx="8714767" cy="5041790"/>
            <a:chOff x="197003" y="1000991"/>
            <a:chExt cx="8714767" cy="50417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6544" y="3013077"/>
              <a:ext cx="1987239" cy="203102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003" y="1000991"/>
              <a:ext cx="8641558" cy="50417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0164" y="3040784"/>
              <a:ext cx="2081606" cy="23208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5658" y="3077029"/>
              <a:ext cx="2255434" cy="2123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56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1145302"/>
            <a:ext cx="8548256" cy="5245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 David has long said firms appear to play an important role in shaping inequality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They directly account for around 2/3 of rising inequality, 1/3 from sorting which raises overall inequality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remaining 1/3 of rising inequality is within larger firms, with most workers see declining pay (except the top 0.5%)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58" y="236855"/>
            <a:ext cx="8945638" cy="892175"/>
          </a:xfrm>
        </p:spPr>
        <p:txBody>
          <a:bodyPr/>
          <a:lstStyle/>
          <a:p>
            <a:r>
              <a:rPr lang="en-US" dirty="0" smtClean="0"/>
              <a:t>US wage inequality is a 1/3 - 1/3 - 1/3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58" y="1179391"/>
            <a:ext cx="8839200" cy="5245100"/>
          </a:xfrm>
        </p:spPr>
        <p:txBody>
          <a:bodyPr/>
          <a:lstStyle/>
          <a:p>
            <a:r>
              <a:rPr lang="en-US" u="sng" dirty="0" smtClean="0"/>
              <a:t>Between firms</a:t>
            </a:r>
            <a:r>
              <a:rPr lang="en-US" dirty="0" smtClean="0"/>
              <a:t> accounts for 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2/3 of increasing inequality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1/3 from rising </a:t>
            </a:r>
            <a:r>
              <a:rPr lang="en-US" i="1" dirty="0" smtClean="0"/>
              <a:t>segregation </a:t>
            </a:r>
            <a:r>
              <a:rPr lang="en-US" dirty="0" smtClean="0"/>
              <a:t>(increased variance of high AKM fixed-effect workers across firms)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1/3 from rising </a:t>
            </a:r>
            <a:r>
              <a:rPr lang="en-US" i="1" dirty="0" smtClean="0"/>
              <a:t>sorting </a:t>
            </a:r>
            <a:r>
              <a:rPr lang="en-US" dirty="0" smtClean="0"/>
              <a:t>(increased covariance of AKM worker fixed-effects and firms fixed-effects)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r>
              <a:rPr lang="en-US" u="sng" dirty="0" smtClean="0"/>
              <a:t>Within firms</a:t>
            </a:r>
            <a:r>
              <a:rPr lang="en-US" dirty="0" smtClean="0"/>
              <a:t> accounts for </a:t>
            </a:r>
            <a:r>
              <a:rPr lang="en-US" dirty="0">
                <a:sym typeface="Symbol" panose="05050102010706020507" pitchFamily="18" charset="2"/>
              </a:rPr>
              <a:t> </a:t>
            </a:r>
            <a:r>
              <a:rPr lang="en-US" dirty="0" smtClean="0"/>
              <a:t>1/3 of rising inequality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Mainly in large firms, and appears most workers slowly losing the large-firm wage premium (except for the top 0.5 to 1%)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1160820"/>
            <a:ext cx="8839200" cy="52451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b="1" dirty="0" smtClean="0"/>
              <a:t>Data: SSA, Census (LBD) and CPS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Between firms (Firming up inequality) – the 2/3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Within firms (Shrinking large-firm wage premium) – the 1/3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380" y="1043102"/>
            <a:ext cx="8782988" cy="706383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199" y="20638"/>
            <a:ext cx="9067801" cy="71596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dirty="0" smtClean="0"/>
              <a:t>Outline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671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SSA Data is the Master Earnings File (MEF)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24572"/>
            <a:ext cx="8839200" cy="5245100"/>
          </a:xfrm>
        </p:spPr>
        <p:txBody>
          <a:bodyPr/>
          <a:lstStyle/>
          <a:p>
            <a:r>
              <a:rPr lang="en-US" dirty="0" smtClean="0"/>
              <a:t>Universe of all W-2s from 1978 to 2013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For each job</a:t>
            </a:r>
            <a:r>
              <a:rPr lang="en-US" dirty="0" smtClean="0"/>
              <a:t>: SSN, EIN and total compensation:</a:t>
            </a:r>
          </a:p>
          <a:p>
            <a:r>
              <a:rPr lang="en-US" sz="2200" i="1" u="sng" dirty="0" smtClean="0"/>
              <a:t>“Total </a:t>
            </a:r>
            <a:r>
              <a:rPr lang="en-US" sz="2200" i="1" u="sng" dirty="0"/>
              <a:t>compensation includes</a:t>
            </a:r>
            <a:r>
              <a:rPr lang="en-US" sz="2200" i="1" dirty="0"/>
              <a:t>: wages, salaries, tips, </a:t>
            </a:r>
            <a:r>
              <a:rPr lang="en-US" sz="2200" i="1" dirty="0" smtClean="0"/>
              <a:t>restricted </a:t>
            </a:r>
            <a:r>
              <a:rPr lang="en-US" sz="2200" i="1" dirty="0"/>
              <a:t>stock </a:t>
            </a:r>
            <a:r>
              <a:rPr lang="en-US" sz="2200" i="1" dirty="0" smtClean="0"/>
              <a:t>grants, exercised </a:t>
            </a:r>
            <a:r>
              <a:rPr lang="en-US" sz="2200" i="1" dirty="0"/>
              <a:t>stock options, </a:t>
            </a:r>
            <a:r>
              <a:rPr lang="en-US" sz="2200" i="1" dirty="0" smtClean="0"/>
              <a:t>severance </a:t>
            </a:r>
            <a:r>
              <a:rPr lang="en-US" sz="2200" i="1" dirty="0"/>
              <a:t>payments, </a:t>
            </a:r>
            <a:r>
              <a:rPr lang="en-US" sz="2200" i="1" dirty="0" smtClean="0"/>
              <a:t>&amp; all other </a:t>
            </a:r>
            <a:r>
              <a:rPr lang="en-US" sz="2200" i="1" dirty="0"/>
              <a:t>types of </a:t>
            </a:r>
            <a:r>
              <a:rPr lang="en-US" sz="2200" i="1" dirty="0" smtClean="0"/>
              <a:t>income considered </a:t>
            </a:r>
            <a:r>
              <a:rPr lang="en-US" sz="2200" i="1" dirty="0"/>
              <a:t>remuneration for labor services by the IRS</a:t>
            </a:r>
            <a:r>
              <a:rPr lang="en-US" sz="2200" i="1" dirty="0" smtClean="0"/>
              <a:t>.”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59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800" y="236855"/>
            <a:ext cx="8447471" cy="892175"/>
          </a:xfrm>
        </p:spPr>
        <p:txBody>
          <a:bodyPr/>
          <a:lstStyle/>
          <a:p>
            <a:r>
              <a:rPr lang="en-US" dirty="0" smtClean="0"/>
              <a:t>Example W2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00" y="812800"/>
            <a:ext cx="8851294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1160820"/>
            <a:ext cx="8839200" cy="52451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Data: SSA, Census and CPS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b="1" dirty="0" smtClean="0"/>
              <a:t>Between firms (Firming up inequality) – the 2/3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Within firms (Shrinking large-firm wage premium) – the 1/3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199" y="1933311"/>
            <a:ext cx="8782988" cy="706383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199" y="20638"/>
            <a:ext cx="9067801" cy="71596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dirty="0" smtClean="0"/>
              <a:t>Outline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210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Decomposition of Variance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510" y="1679003"/>
            <a:ext cx="8610518" cy="31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72" y="859004"/>
            <a:ext cx="8162925" cy="567414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50421"/>
            <a:ext cx="8447471" cy="892175"/>
          </a:xfrm>
        </p:spPr>
        <p:txBody>
          <a:bodyPr/>
          <a:lstStyle/>
          <a:p>
            <a:r>
              <a:rPr lang="en-US" dirty="0" smtClean="0"/>
              <a:t>Decomposition of Variance – about 2/3 of increase is between firms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55224</TotalTime>
  <Words>850</Words>
  <Application>Microsoft Office PowerPoint</Application>
  <PresentationFormat>On-screen Show (4:3)</PresentationFormat>
  <Paragraphs>131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Symbol</vt:lpstr>
      <vt:lpstr>Blank</vt:lpstr>
      <vt:lpstr>Equation</vt:lpstr>
      <vt:lpstr>Firms and wage stagnation   Nicholas Bloom (Stanford)  (based on work with Fatih Guvenen, David Price, Ben Smith, Jae Song and Till von Wachter)      Berkeley IRLE August 26th 2016</vt:lpstr>
      <vt:lpstr>Build on David Card &amp; co-authors work (Pat Kline, Ana Cardoso &amp; Joerg Heining) to study the US</vt:lpstr>
      <vt:lpstr>US wage inequality is a 1/3 - 1/3 - 1/3 story</vt:lpstr>
      <vt:lpstr>PowerPoint Presentation</vt:lpstr>
      <vt:lpstr>SSA Data is the Master Earnings File (MEF)</vt:lpstr>
      <vt:lpstr>Example W2</vt:lpstr>
      <vt:lpstr>PowerPoint Presentation</vt:lpstr>
      <vt:lpstr>1. Decomposition of Variance</vt:lpstr>
      <vt:lpstr>Decomposition of Variance – about 2/3 of increase is between firms</vt:lpstr>
      <vt:lpstr>3. The cross-sectional change 1981-2013</vt:lpstr>
      <vt:lpstr>3. The cross-sectional change 1981-2013</vt:lpstr>
      <vt:lpstr>3. The cross-sectional change 1981-2013</vt:lpstr>
      <vt:lpstr>Robustness: different sub-groups look similar</vt:lpstr>
      <vt:lpstr>Zooming in on the top 0.5%</vt:lpstr>
      <vt:lpstr>Analysis with the Abowd, Kramarz and Margolis (1999) and Card, Henning and Kline (2013) Model</vt:lpstr>
      <vt:lpstr>Decompositions of Variance in Earnings</vt:lpstr>
      <vt:lpstr>PowerPoint Presentation</vt:lpstr>
      <vt:lpstr>PowerPoint Presentation</vt:lpstr>
      <vt:lpstr>Why – not clear? One driver is firm reorganization around “core competencies” aided by outsourcing </vt:lpstr>
      <vt:lpstr>PowerPoint Presentation</vt:lpstr>
      <vt:lpstr>Matches rising occupational, educational and skill segregation in firms</vt:lpstr>
      <vt:lpstr>PowerPoint Presentation</vt:lpstr>
      <vt:lpstr>Rising within firm inequality has occurred almost entirely within large firms  </vt:lpstr>
      <vt:lpstr>Firms 100≤employees&lt;1k, percentiles since 1981</vt:lpstr>
      <vt:lpstr>Firms 10k≤employees, percentiles since 1981</vt:lpstr>
      <vt:lpstr>PowerPoint Presentation</vt:lpstr>
      <vt:lpstr>PowerPoint Presentation</vt:lpstr>
      <vt:lpstr>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Economic Policy Uncertainty  Scott Baker (Stanford) Nick Bloom (Stanford &amp; NBER) Steve Davis (Chicago &amp; NBER)  Hoover Institution, Friday December 2nd 2011</dc:title>
  <dc:creator>nick bloom</dc:creator>
  <cp:lastModifiedBy>nick bloom</cp:lastModifiedBy>
  <cp:revision>2624</cp:revision>
  <cp:lastPrinted>2016-03-25T03:58:23Z</cp:lastPrinted>
  <dcterms:created xsi:type="dcterms:W3CDTF">2011-11-26T04:41:01Z</dcterms:created>
  <dcterms:modified xsi:type="dcterms:W3CDTF">2016-08-27T13:31:43Z</dcterms:modified>
</cp:coreProperties>
</file>