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83" r:id="rId4"/>
    <p:sldId id="288" r:id="rId5"/>
    <p:sldId id="287" r:id="rId6"/>
    <p:sldId id="263" r:id="rId7"/>
    <p:sldId id="265" r:id="rId8"/>
    <p:sldId id="266" r:id="rId9"/>
    <p:sldId id="268" r:id="rId10"/>
    <p:sldId id="270" r:id="rId11"/>
    <p:sldId id="284" r:id="rId12"/>
    <p:sldId id="289" r:id="rId13"/>
    <p:sldId id="290" r:id="rId14"/>
    <p:sldId id="292" r:id="rId15"/>
    <p:sldId id="280" r:id="rId16"/>
    <p:sldId id="291" r:id="rId17"/>
    <p:sldId id="285" r:id="rId18"/>
    <p:sldId id="286" r:id="rId19"/>
    <p:sldId id="281" r:id="rId20"/>
    <p:sldId id="261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1A4"/>
    <a:srgbClr val="007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65613" autoAdjust="0"/>
  </p:normalViewPr>
  <p:slideViewPr>
    <p:cSldViewPr snapToGrid="0">
      <p:cViewPr varScale="1">
        <p:scale>
          <a:sx n="34" d="100"/>
          <a:sy n="34" d="100"/>
        </p:scale>
        <p:origin x="17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0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468F43E-07DA-4314-B1B9-0FF578A0A353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FBCA9D5-999B-496C-8B83-EB3E7C3DB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0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4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26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9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58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</a:t>
            </a:r>
            <a:r>
              <a:rPr lang="en-US" baseline="0" dirty="0"/>
              <a:t>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2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3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CA9D5-999B-496C-8B83-EB3E7C3DB9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9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300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7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3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00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4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0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00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7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000" b="1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201"/>
            <a:ext cx="9143244" cy="774128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529" y="6250210"/>
            <a:ext cx="312206" cy="2701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>
              <a:defRPr sz="100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387D8-FB26-4387-87B2-89A5A49F9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533" y="582020"/>
            <a:ext cx="485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Macro-conditions, slack, and wages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638175"/>
            <a:ext cx="0" cy="5133975"/>
          </a:xfrm>
          <a:prstGeom prst="line">
            <a:avLst/>
          </a:prstGeom>
          <a:ln w="19050">
            <a:solidFill>
              <a:srgbClr val="0C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2514430"/>
            <a:ext cx="1752604" cy="993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683" y="3541790"/>
            <a:ext cx="4852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Jared Bernstein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bernstein@cbpp.org</a:t>
            </a:r>
          </a:p>
          <a:p>
            <a:endParaRPr lang="en-US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C61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26" y="2452339"/>
            <a:ext cx="2552575" cy="1117832"/>
          </a:xfrm>
          <a:prstGeom prst="rect">
            <a:avLst/>
          </a:prstGeom>
          <a:solidFill>
            <a:srgbClr val="0C61A4"/>
          </a:solidFill>
        </p:spPr>
      </p:pic>
      <p:sp>
        <p:nvSpPr>
          <p:cNvPr id="7" name="TextBox 6"/>
          <p:cNvSpPr txBox="1"/>
          <p:nvPr/>
        </p:nvSpPr>
        <p:spPr>
          <a:xfrm>
            <a:off x="605683" y="4810567"/>
            <a:ext cx="4852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IRLE/Equitable Growth conference on the causes of wage stagnation</a:t>
            </a:r>
          </a:p>
          <a:p>
            <a:r>
              <a:rPr lang="en-US" sz="1400" dirty="0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Berkeley University</a:t>
            </a:r>
          </a:p>
          <a:p>
            <a:r>
              <a:rPr lang="en-US" sz="1400" dirty="0">
                <a:solidFill>
                  <a:srgbClr val="0C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August, 2016</a:t>
            </a:r>
          </a:p>
        </p:txBody>
      </p:sp>
    </p:spTree>
    <p:extLst>
      <p:ext uri="{BB962C8B-B14F-4D97-AF65-F5344CB8AC3E}">
        <p14:creationId xmlns:p14="http://schemas.microsoft.com/office/powerpoint/2010/main" val="120183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3" y="1225747"/>
            <a:ext cx="4418624" cy="3507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684" y="1225747"/>
            <a:ext cx="4265304" cy="35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facts…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emp</a:t>
            </a:r>
            <a:r>
              <a:rPr lang="en-US" dirty="0"/>
              <a:t> 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--too rare </a:t>
            </a:r>
          </a:p>
          <a:p>
            <a:pPr marL="0" indent="0">
              <a:buNone/>
            </a:pPr>
            <a:r>
              <a:rPr lang="en-US" dirty="0"/>
              <a:t>--one cause of wage stagnation (i.e., its absence)</a:t>
            </a:r>
          </a:p>
          <a:p>
            <a:pPr marL="0" indent="0">
              <a:buNone/>
            </a:pPr>
            <a:r>
              <a:rPr lang="en-US" dirty="0"/>
              <a:t>--progressive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why not put the policy-pedal to the metal and just get there…and stay there, right? I.E., who’s against full employment, right?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1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emp</a:t>
            </a:r>
            <a:r>
              <a:rPr lang="en-US" dirty="0"/>
              <a:t>/Inflation tradeoff: the Phillips Curve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665" y="1212525"/>
            <a:ext cx="5324670" cy="48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5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n-US" dirty="0"/>
              <a:t>ERP Evidence: Very important source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8" y="1561320"/>
            <a:ext cx="4247501" cy="3418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093" y="1561319"/>
            <a:ext cx="4379770" cy="34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rate ranges from 0 to 6 percent!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43000"/>
            <a:ext cx="7886700" cy="51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6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</a:t>
            </a:r>
            <a:r>
              <a:rPr lang="en-US" dirty="0" err="1"/>
              <a:t>Phlat</a:t>
            </a:r>
            <a:r>
              <a:rPr lang="en-US" dirty="0"/>
              <a:t> Phil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 faces asymmetric risk</a:t>
            </a:r>
          </a:p>
          <a:p>
            <a:endParaRPr lang="en-US" dirty="0"/>
          </a:p>
          <a:p>
            <a:r>
              <a:rPr lang="en-US" dirty="0"/>
              <a:t>Usual guideposts not reliable</a:t>
            </a:r>
          </a:p>
          <a:p>
            <a:endParaRPr lang="en-US" dirty="0"/>
          </a:p>
          <a:p>
            <a:r>
              <a:rPr lang="en-US" dirty="0"/>
              <a:t>Macro problems, like secular stagnation (and thus “low perch” to fall from in next downturn)</a:t>
            </a:r>
          </a:p>
          <a:p>
            <a:endParaRPr lang="en-US" dirty="0"/>
          </a:p>
          <a:p>
            <a:r>
              <a:rPr lang="en-US" dirty="0"/>
              <a:t>Some plausible work identifies/explains PC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384370"/>
            <a:ext cx="7204608" cy="55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18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full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deficit</a:t>
            </a:r>
          </a:p>
          <a:p>
            <a:endParaRPr lang="en-US" dirty="0"/>
          </a:p>
          <a:p>
            <a:r>
              <a:rPr lang="en-US" dirty="0"/>
              <a:t>Monetary and fiscal policy</a:t>
            </a:r>
          </a:p>
          <a:p>
            <a:endParaRPr lang="en-US" dirty="0"/>
          </a:p>
          <a:p>
            <a:r>
              <a:rPr lang="en-US" dirty="0"/>
              <a:t>Those beyond its reach: deep poverty, criminal justice, neighborhood effects</a:t>
            </a:r>
          </a:p>
          <a:p>
            <a:endParaRPr lang="en-US" dirty="0"/>
          </a:p>
          <a:p>
            <a:r>
              <a:rPr lang="en-US" dirty="0"/>
              <a:t>Financial market oversight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8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en-US" dirty="0" err="1"/>
              <a:t>emp</a:t>
            </a:r>
            <a:r>
              <a:rPr lang="en-US" dirty="0"/>
              <a:t> and the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2389"/>
            <a:ext cx="7886700" cy="4351338"/>
          </a:xfrm>
        </p:spPr>
        <p:txBody>
          <a:bodyPr/>
          <a:lstStyle/>
          <a:p>
            <a:r>
              <a:rPr lang="en-US" dirty="0"/>
              <a:t>The good news: It’s in the D’s platform!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“…we are committed to doing everything we can to build a full-employment economy, where everyone has a job that pays enough to raise a family and live in dignity with a sense of purpose.”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 bad news: Platforms don’t mean much</a:t>
            </a:r>
          </a:p>
          <a:p>
            <a:endParaRPr lang="en-US" dirty="0"/>
          </a:p>
          <a:p>
            <a:r>
              <a:rPr lang="en-US" dirty="0"/>
              <a:t>The other bad news: Congressional gridlock; anti-Keynesianism; unrepresentative, money-infused politics; inflation hawks; deficit hawks. </a:t>
            </a:r>
          </a:p>
          <a:p>
            <a:endParaRPr lang="en-US" dirty="0"/>
          </a:p>
          <a:p>
            <a:r>
              <a:rPr lang="en-US" dirty="0"/>
              <a:t>But none of these are a match for our FEP.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4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If you’re with me, I need your help!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5" y="1020564"/>
            <a:ext cx="4625643" cy="50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Slack hurts both nominal and real wage growth through both hourly wage and hours-worked channels.</a:t>
            </a:r>
          </a:p>
          <a:p>
            <a:endParaRPr lang="en-US" dirty="0"/>
          </a:p>
          <a:p>
            <a:r>
              <a:rPr lang="en-US" dirty="0"/>
              <a:t>Job market slack has been the norm in recent decades.</a:t>
            </a:r>
          </a:p>
          <a:p>
            <a:endParaRPr lang="en-US" dirty="0"/>
          </a:p>
          <a:p>
            <a:r>
              <a:rPr lang="en-US" dirty="0"/>
              <a:t>Full employment is progressive.</a:t>
            </a:r>
          </a:p>
          <a:p>
            <a:endParaRPr lang="en-US" dirty="0"/>
          </a:p>
          <a:p>
            <a:r>
              <a:rPr lang="en-US" dirty="0"/>
              <a:t>The max employment/price stability relationship is highly uncertain. </a:t>
            </a:r>
          </a:p>
          <a:p>
            <a:endParaRPr lang="en-US" dirty="0"/>
          </a:p>
          <a:p>
            <a:r>
              <a:rPr lang="en-US" dirty="0"/>
              <a:t>How do we get to and stay at full employment?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7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683" y="1527529"/>
            <a:ext cx="4737842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2000" b="1" dirty="0">
              <a:solidFill>
                <a:srgbClr val="0076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US" sz="2000" b="1" dirty="0">
                <a:solidFill>
                  <a:srgbClr val="0076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Jared Bernstein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bernstein@cbpp.org</a:t>
            </a: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jaredbernsteinblog.com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500188"/>
            <a:ext cx="0" cy="2947987"/>
          </a:xfrm>
          <a:prstGeom prst="line">
            <a:avLst/>
          </a:prstGeom>
          <a:ln w="19050">
            <a:solidFill>
              <a:srgbClr val="0C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3454525"/>
            <a:ext cx="1752604" cy="99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255" y="3454525"/>
            <a:ext cx="2392717" cy="9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6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wage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7708"/>
            <a:ext cx="7886700" cy="4351338"/>
          </a:xfrm>
        </p:spPr>
        <p:txBody>
          <a:bodyPr/>
          <a:lstStyle/>
          <a:p>
            <a:r>
              <a:rPr lang="en-US" dirty="0"/>
              <a:t>Two bins: Those that assume full </a:t>
            </a:r>
            <a:r>
              <a:rPr lang="en-US" dirty="0" err="1"/>
              <a:t>emp</a:t>
            </a:r>
            <a:r>
              <a:rPr lang="en-US" dirty="0"/>
              <a:t> and those that don’t.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Assume full </a:t>
            </a:r>
            <a:r>
              <a:rPr lang="en-US" dirty="0" err="1"/>
              <a:t>emp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Marginal product, micro</a:t>
            </a:r>
          </a:p>
          <a:p>
            <a:pPr lvl="1"/>
            <a:r>
              <a:rPr lang="en-US" dirty="0"/>
              <a:t>Productivity, macro (cyclical comp share at odds with full </a:t>
            </a:r>
            <a:r>
              <a:rPr lang="en-US" dirty="0" err="1"/>
              <a:t>emp</a:t>
            </a:r>
            <a:r>
              <a:rPr lang="en-US" dirty="0"/>
              <a:t> assumption)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not assume full </a:t>
            </a:r>
            <a:r>
              <a:rPr lang="en-US" dirty="0" err="1"/>
              <a:t>emp</a:t>
            </a:r>
            <a:r>
              <a:rPr lang="en-US" dirty="0"/>
              <a:t> (more compelling, given evidence):</a:t>
            </a:r>
          </a:p>
          <a:p>
            <a:pPr lvl="1"/>
            <a:r>
              <a:rPr lang="en-US" dirty="0"/>
              <a:t>Search theory</a:t>
            </a:r>
          </a:p>
          <a:p>
            <a:pPr lvl="1"/>
            <a:r>
              <a:rPr lang="en-US" dirty="0"/>
              <a:t>Efficiency wage theory</a:t>
            </a:r>
          </a:p>
          <a:p>
            <a:pPr lvl="1"/>
            <a:r>
              <a:rPr lang="en-US" dirty="0"/>
              <a:t>Institutionalist theories/bargaining power/cycle</a:t>
            </a:r>
          </a:p>
          <a:p>
            <a:pPr lvl="1"/>
            <a:r>
              <a:rPr lang="en-US" dirty="0"/>
              <a:t>“Wage curves”</a:t>
            </a:r>
          </a:p>
          <a:p>
            <a:pPr lvl="1"/>
            <a:r>
              <a:rPr lang="en-US" dirty="0"/>
              <a:t>Phillips </a:t>
            </a:r>
            <a:r>
              <a:rPr lang="en-US" strike="sngStrike" dirty="0"/>
              <a:t>price</a:t>
            </a:r>
            <a:r>
              <a:rPr lang="en-US" dirty="0"/>
              <a:t> wage curve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0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attack!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96" y="1053632"/>
            <a:ext cx="3101981" cy="4903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9" y="1053632"/>
            <a:ext cx="4988938" cy="49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5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refined slack metric?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031" y="1108589"/>
            <a:ext cx="6626946" cy="49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41" y="1568311"/>
            <a:ext cx="4344106" cy="3375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61" y="276941"/>
            <a:ext cx="4121253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7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23" y="572094"/>
            <a:ext cx="6533448" cy="52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7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64" y="276662"/>
            <a:ext cx="6707199" cy="58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5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387D8-FB26-4387-87B2-89A5A49F98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526" y="6112141"/>
            <a:ext cx="981125" cy="408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9" y="1015813"/>
            <a:ext cx="4111427" cy="4201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924" y="1029261"/>
            <a:ext cx="4188006" cy="41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2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4230</TotalTime>
  <Words>436</Words>
  <Application>Microsoft Office PowerPoint</Application>
  <PresentationFormat>On-screen Show (4:3)</PresentationFormat>
  <Paragraphs>118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Key points</vt:lpstr>
      <vt:lpstr>Theories of wage determination</vt:lpstr>
      <vt:lpstr>Slack attack!</vt:lpstr>
      <vt:lpstr>A more refined slack metric?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Collecting facts…</vt:lpstr>
      <vt:lpstr>Full emp/Inflation tradeoff: the Phillips Curve</vt:lpstr>
      <vt:lpstr>ERP Evidence: Very important source</vt:lpstr>
      <vt:lpstr>Natural rate ranges from 0 to 6 percent!</vt:lpstr>
      <vt:lpstr>Implications of Phlat Phil</vt:lpstr>
      <vt:lpstr>PowerPoint Presentation</vt:lpstr>
      <vt:lpstr>Getting to full employment</vt:lpstr>
      <vt:lpstr>Full emp and the election</vt:lpstr>
      <vt:lpstr>If you’re with me, I need your help!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Cady</dc:creator>
  <cp:lastModifiedBy>Jared Bernstein</cp:lastModifiedBy>
  <cp:revision>182</cp:revision>
  <cp:lastPrinted>2015-10-20T16:28:59Z</cp:lastPrinted>
  <dcterms:created xsi:type="dcterms:W3CDTF">2015-05-20T20:15:15Z</dcterms:created>
  <dcterms:modified xsi:type="dcterms:W3CDTF">2016-08-25T20:27:20Z</dcterms:modified>
</cp:coreProperties>
</file>